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4" r:id="rId2"/>
    <p:sldId id="261" r:id="rId3"/>
    <p:sldId id="262" r:id="rId4"/>
    <p:sldId id="270" r:id="rId5"/>
    <p:sldId id="267" r:id="rId6"/>
    <p:sldId id="258" r:id="rId7"/>
    <p:sldId id="272" r:id="rId8"/>
    <p:sldId id="273" r:id="rId9"/>
    <p:sldId id="271" r:id="rId10"/>
    <p:sldId id="269" r:id="rId11"/>
    <p:sldId id="280" r:id="rId12"/>
    <p:sldId id="268" r:id="rId13"/>
    <p:sldId id="277" r:id="rId14"/>
    <p:sldId id="278" r:id="rId15"/>
    <p:sldId id="279" r:id="rId16"/>
  </p:sldIdLst>
  <p:sldSz cx="12188825" cy="6858000"/>
  <p:notesSz cx="6858000" cy="9144000"/>
  <p:embeddedFontLst>
    <p:embeddedFont>
      <p:font typeface="AU Passata" panose="020B0503030502030804" pitchFamily="34" charset="77"/>
      <p:regular r:id="rId19"/>
      <p:bold r:id="rId20"/>
    </p:embeddedFont>
    <p:embeddedFont>
      <p:font typeface="AU Passata Light" panose="020B0303030902030804" pitchFamily="34" charset="7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2" autoAdjust="0"/>
    <p:restoredTop sz="78640" autoAdjust="0"/>
  </p:normalViewPr>
  <p:slideViewPr>
    <p:cSldViewPr snapToObjects="1" showGuides="1">
      <p:cViewPr varScale="1">
        <p:scale>
          <a:sx n="91" d="100"/>
          <a:sy n="91" d="100"/>
        </p:scale>
        <p:origin x="192" y="33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the Battle of Copenhagen in 1801 the cautious Admiral Sir Hyde Parker, in overall command of the British forces, sent a signal to Nelson's forces ordering them to discontinue the action. Naval orders were transmitted via a system of signal flags at that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When this order was brought to the more aggressive Nelson's attention, he lifted his telescope up to his blind eye, saying, "I have a right to be blind sometimes. I really do not see the signal," and most of his forces continued to press home the attack. The frigates supporting the line-of-battle ships did break off, in one case suffering severe losses in the retreat.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49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1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476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27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08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18 September 2018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Simon Tobias Karg</a:t>
            </a:r>
          </a:p>
        </p:txBody>
      </p:sp>
      <p:pic>
        <p:nvPicPr>
          <p:cNvPr id="1261718162" name="Secondary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GB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University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GB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Department of Management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18 September 2018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Simon Tobias Karg</a:t>
            </a: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34789206" name="Secondary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18 September 2018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Simon Tobias Karg</a:t>
            </a: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44679075" name="Secondary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/>
          </a:p>
        </p:txBody>
      </p:sp>
      <p:pic>
        <p:nvPicPr>
          <p:cNvPr id="225523329" name="SecondaryLogo_sort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Simon Tobias Karg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18 September 2018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tx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en-GB" smtClean="0"/>
              <a:pPr/>
              <a:t>14/03/2019</a:t>
            </a:fld>
            <a:r>
              <a:rPr lang="en-GB"/>
              <a:t>18/09/2018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imonkarg@mgmt.au.d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5280-742E-B648-A1EA-9866EF01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Karg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971AB-9A34-A140-9912-7BB83A022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simonkarg@mgmt.au.dk</a:t>
            </a:r>
            <a:endParaRPr lang="en-US" dirty="0"/>
          </a:p>
          <a:p>
            <a:endParaRPr lang="en-US" dirty="0"/>
          </a:p>
          <a:p>
            <a:r>
              <a:rPr lang="en-US" dirty="0"/>
              <a:t>PhD Fellow at the Department of Management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Research in Moral Psychology and </a:t>
            </a:r>
            <a:r>
              <a:rPr lang="en-US" dirty="0" err="1"/>
              <a:t>Behavioural</a:t>
            </a:r>
            <a:r>
              <a:rPr lang="en-US" dirty="0"/>
              <a:t> Economics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95AAEA-1608-C84F-82CA-99682CC87B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-191" r="-598" b="13333"/>
          <a:stretch/>
        </p:blipFill>
        <p:spPr>
          <a:xfrm>
            <a:off x="6814492" y="1484784"/>
            <a:ext cx="2736304" cy="375265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1E4C9-5191-A049-9BC0-EA169F9C5A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4FCE3EC-533B-A248-AFF6-D06C010E9309}" type="datetime1">
              <a:rPr lang="en-GB" smtClean="0"/>
              <a:t>15/03/2019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350773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3AE5-CF2C-CA47-966E-357E21C6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02DA-4C8E-CF45-AF92-71342612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Moral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participant’s own moral character (as measured by the moral identity questionnaire (Aquino &amp; Reed, 2002)) will positively influence honesty </a:t>
            </a:r>
          </a:p>
          <a:p>
            <a:pPr marL="774900" lvl="1" indent="-342900">
              <a:buFont typeface="Wingdings" pitchFamily="2" charset="2"/>
              <a:buChar char="Ø"/>
            </a:pPr>
            <a:r>
              <a:rPr lang="en-US" dirty="0"/>
              <a:t>participants higher in moral identity symbolization and internalization will show less cheating / increased checking</a:t>
            </a:r>
            <a:endParaRPr lang="da-D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A participant’s risk-taking propensity will be positively associated with player cheating (leader checking)</a:t>
            </a:r>
          </a:p>
          <a:p>
            <a:pPr marL="774900" lvl="1" indent="-342900">
              <a:buFont typeface="Wingdings" pitchFamily="2" charset="2"/>
              <a:buChar char="Ø"/>
            </a:pPr>
            <a:r>
              <a:rPr lang="en-US" dirty="0"/>
              <a:t>participants who are more likely to engage in risk taking (as measured by the DOSPERT, financial risk-taking scale (</a:t>
            </a:r>
            <a:r>
              <a:rPr lang="en-US" dirty="0" err="1"/>
              <a:t>Blais</a:t>
            </a:r>
            <a:r>
              <a:rPr lang="en-US" dirty="0"/>
              <a:t> &amp; Weber, 2006)) are also more likely to cheat (less likely to check).</a:t>
            </a:r>
            <a:endParaRPr lang="da-DK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Other group members’ behavior will affect cheating </a:t>
            </a:r>
          </a:p>
          <a:p>
            <a:pPr marL="774900" lvl="1" indent="-342900">
              <a:buFont typeface="Wingdings" pitchFamily="2" charset="2"/>
              <a:buChar char="Ø"/>
            </a:pPr>
            <a:r>
              <a:rPr lang="en-US" dirty="0"/>
              <a:t>higher cheating by team members, or unchecked cheating from the team leader, will increase a participant’s cheating.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DCE1F-06DB-B74D-9200-1B94A27F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DAD-E88B-3643-8D12-77968274D7C2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6413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05B5-65EC-E448-B48F-FB55466A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Hyotheses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65355-7335-114E-9F04-09E459766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b="1" dirty="0"/>
              <a:t>Group Trust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Team cheating in the first stage will be negatively associated with intra group trust </a:t>
            </a:r>
          </a:p>
          <a:p>
            <a:pPr marL="889200" lvl="1" indent="-457200">
              <a:buFont typeface="Wingdings" pitchFamily="2" charset="2"/>
              <a:buChar char="Ø"/>
            </a:pPr>
            <a:r>
              <a:rPr lang="en-US" dirty="0"/>
              <a:t> that more cheating will lead to lower contributions in the PGG.</a:t>
            </a:r>
            <a:endParaRPr lang="da-DK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Leader checking will be negatively associated with intra group trust </a:t>
            </a:r>
          </a:p>
          <a:p>
            <a:pPr marL="889200" lvl="1" indent="-457200">
              <a:buFont typeface="Wingdings" pitchFamily="2" charset="2"/>
              <a:buChar char="Ø"/>
            </a:pPr>
            <a:r>
              <a:rPr lang="en-US" dirty="0"/>
              <a:t>more leader checking will lead to lower contributions in the PGG.</a:t>
            </a:r>
            <a:endParaRPr lang="da-DK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We expect an interaction between leader checking and team cheating </a:t>
            </a:r>
          </a:p>
          <a:p>
            <a:pPr marL="889200" lvl="1" indent="-457200">
              <a:buFont typeface="Wingdings" pitchFamily="2" charset="2"/>
              <a:buChar char="Ø"/>
            </a:pPr>
            <a:r>
              <a:rPr lang="en-US" dirty="0"/>
              <a:t>the negative effect of leader checking on trust will be stronger when team cheating is high.</a:t>
            </a:r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DD3FC-E43F-6E48-B7D9-F973570A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3287-112A-514E-833B-B32C14A6CB9F}" type="datetime1">
              <a:rPr lang="en-GB" smtClean="0"/>
              <a:t>15/03/2019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3351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81BA-C2C7-204A-A006-FA04CBA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Methodological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940F45-A41B-B24B-8B99-AD80FAD3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7" y="1960079"/>
            <a:ext cx="2664000" cy="3780000"/>
          </a:xfrm>
          <a:solidFill>
            <a:schemeClr val="accent1"/>
          </a:solidFill>
        </p:spPr>
        <p:txBody>
          <a:bodyPr tIns="180000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Simulation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F845F-5C5B-A343-B532-5FEDF199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4478-3011-D44B-8B25-25BAEDB1B262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A4BDEA-0EB2-3545-9BE4-BB0C994AD03F}"/>
              </a:ext>
            </a:extLst>
          </p:cNvPr>
          <p:cNvGrpSpPr/>
          <p:nvPr/>
        </p:nvGrpSpPr>
        <p:grpSpPr>
          <a:xfrm>
            <a:off x="4512232" y="1960079"/>
            <a:ext cx="2664000" cy="3780000"/>
            <a:chOff x="4581996" y="1960079"/>
            <a:chExt cx="2808560" cy="3758509"/>
          </a:xfrm>
          <a:solidFill>
            <a:schemeClr val="accent2">
              <a:lumMod val="50000"/>
            </a:schemeClr>
          </a:solidFill>
        </p:grpSpPr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EBA4F2BE-367C-1242-B641-39D915423D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81996" y="1960079"/>
              <a:ext cx="2808560" cy="375850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0" tIns="18000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Calibri" panose="020F0502020204030204" pitchFamily="34" charset="0"/>
                <a:buChar char="​"/>
                <a:defRPr sz="20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75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15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51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/>
              <a:r>
                <a:rPr lang="en-GB" sz="2400" b="1" kern="0" dirty="0">
                  <a:solidFill>
                    <a:schemeClr val="bg1"/>
                  </a:solidFill>
                </a:rPr>
                <a:t>Online Studies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FDCCA1-727E-7A41-91BA-09EBF7E0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276" y="2788996"/>
              <a:ext cx="2232000" cy="2232000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20439E-7C93-1E48-AE90-7FB7E6807511}"/>
              </a:ext>
            </a:extLst>
          </p:cNvPr>
          <p:cNvGrpSpPr/>
          <p:nvPr/>
        </p:nvGrpSpPr>
        <p:grpSpPr>
          <a:xfrm>
            <a:off x="8038628" y="1960079"/>
            <a:ext cx="2664000" cy="3780000"/>
            <a:chOff x="8038628" y="1960079"/>
            <a:chExt cx="2808560" cy="3758509"/>
          </a:xfrm>
          <a:solidFill>
            <a:schemeClr val="accent2">
              <a:lumMod val="75000"/>
            </a:schemeClr>
          </a:solidFill>
        </p:grpSpPr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9C38D189-7F2C-6E40-9EF5-698D4730367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038628" y="1960079"/>
              <a:ext cx="2808560" cy="375850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0" tIns="18000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Calibri" panose="020F0502020204030204" pitchFamily="34" charset="0"/>
                <a:buChar char="​"/>
                <a:defRPr sz="20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75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15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51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/>
              <a:r>
                <a:rPr lang="en-GB" sz="2400" b="1" kern="0" dirty="0">
                  <a:solidFill>
                    <a:schemeClr val="bg1"/>
                  </a:solidFill>
                </a:rPr>
                <a:t>Lab</a:t>
              </a:r>
              <a:endParaRPr lang="en-GB" b="1" kern="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FE1CAF-47AB-E647-AD87-1B95DA93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6908" y="2788996"/>
              <a:ext cx="2232000" cy="2232000"/>
            </a:xfrm>
            <a:prstGeom prst="rect">
              <a:avLst/>
            </a:prstGeom>
            <a:grpFill/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2106C22-D1C5-6B43-A43A-06E56EC3EF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6" y="2812821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8F94-162F-004A-8960-B930B50B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da-DK" dirty="0"/>
              <a:t>Simulations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308A5-E783-C740-8A33-F6767137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23CA-0CF9-6C4C-8991-AA1159980042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233413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A6F03-EB06-5642-88AE-C745486B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Weisel</a:t>
            </a:r>
            <a:r>
              <a:rPr lang="da-DK" dirty="0"/>
              <a:t> &amp; </a:t>
            </a:r>
            <a:r>
              <a:rPr lang="da-DK" dirty="0" err="1"/>
              <a:t>Shalvi</a:t>
            </a:r>
            <a:r>
              <a:rPr lang="da-DK" dirty="0"/>
              <a:t> (2015)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CD455-3F08-B24D-9AA0-9381041C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E9F76-4ADC-E447-8C0F-45FB17E1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5A87-D8BC-B745-A382-6551DFD28EE9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81654-C756-8944-9753-E4B8C29F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62" y="1163975"/>
            <a:ext cx="9911101" cy="5694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chemeClr val="tx1">
                <a:alpha val="0"/>
              </a:schemeClr>
            </a:outerShdw>
            <a:softEdge rad="2667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670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4AF7-C3CD-694F-A1D6-35C44057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1988840"/>
            <a:ext cx="11540228" cy="752101"/>
          </a:xfrm>
        </p:spPr>
        <p:txBody>
          <a:bodyPr/>
          <a:lstStyle/>
          <a:p>
            <a:r>
              <a:rPr lang="da-DK" dirty="0" err="1"/>
              <a:t>Levine</a:t>
            </a:r>
            <a:r>
              <a:rPr lang="da-DK" dirty="0"/>
              <a:t>, </a:t>
            </a:r>
            <a:br>
              <a:rPr lang="da-DK" dirty="0"/>
            </a:br>
            <a:r>
              <a:rPr lang="da-DK" dirty="0" err="1"/>
              <a:t>BittErly</a:t>
            </a:r>
            <a:r>
              <a:rPr lang="da-DK" dirty="0"/>
              <a:t>, </a:t>
            </a:r>
            <a:br>
              <a:rPr lang="da-DK" dirty="0"/>
            </a:br>
            <a:r>
              <a:rPr lang="da-DK" dirty="0"/>
              <a:t>Cohen, </a:t>
            </a:r>
            <a:br>
              <a:rPr lang="da-DK" dirty="0"/>
            </a:br>
            <a:r>
              <a:rPr lang="da-DK" dirty="0"/>
              <a:t>Schweitzer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3A705-B818-CC4E-924F-820A93FD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DA1F4-9E99-0C4C-81EA-C98D842A7D46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4E7B2-8842-3C48-B6BA-2EABBA8A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68079"/>
            <a:ext cx="6897398" cy="60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510043"/>
            <a:ext cx="10220325" cy="160659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GB" dirty="0"/>
              <a:t>Turning the Blind Eye</a:t>
            </a:r>
            <a:br>
              <a:rPr lang="en-GB" dirty="0"/>
            </a:br>
            <a:r>
              <a:rPr lang="en-GB" sz="2800" dirty="0"/>
              <a:t>Dynamics Of Leadership and Team behaviour in </a:t>
            </a:r>
            <a:br>
              <a:rPr lang="en-GB" sz="2800" dirty="0"/>
            </a:br>
            <a:r>
              <a:rPr lang="en-GB" sz="2800" dirty="0"/>
              <a:t>Ethical Decision making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Role of Leaders in moral </a:t>
            </a:r>
            <a:r>
              <a:rPr lang="en-GB" dirty="0" err="1"/>
              <a:t>behavior</a:t>
            </a:r>
            <a:r>
              <a:rPr lang="en-GB" dirty="0"/>
              <a:t> </a:t>
            </a:r>
            <a:r>
              <a:rPr lang="en-GB" sz="3600" dirty="0"/>
              <a:t>Contrasting positions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8219BC-D487-A441-BA22-DBC1711DE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5" b="98836" l="9961" r="89941"/>
                    </a14:imgEffect>
                  </a14:imgLayer>
                </a14:imgProps>
              </a:ext>
            </a:extLst>
          </a:blip>
          <a:srcRect b="8866"/>
          <a:stretch/>
        </p:blipFill>
        <p:spPr>
          <a:xfrm>
            <a:off x="8074046" y="2996952"/>
            <a:ext cx="4114779" cy="28568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B5E3F1-C2E8-BF41-B08F-030A4E309505}"/>
              </a:ext>
            </a:extLst>
          </p:cNvPr>
          <p:cNvGrpSpPr/>
          <p:nvPr/>
        </p:nvGrpSpPr>
        <p:grpSpPr>
          <a:xfrm>
            <a:off x="5806380" y="3126637"/>
            <a:ext cx="3950840" cy="2131579"/>
            <a:chOff x="5806380" y="3126637"/>
            <a:chExt cx="3950840" cy="2131579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6CF7B19D-985E-3147-AFA5-4E78E3DE5D0F}"/>
                </a:ext>
              </a:extLst>
            </p:cNvPr>
            <p:cNvSpPr/>
            <p:nvPr/>
          </p:nvSpPr>
          <p:spPr bwMode="auto">
            <a:xfrm>
              <a:off x="7966620" y="4221088"/>
              <a:ext cx="1790600" cy="288032"/>
            </a:xfrm>
            <a:prstGeom prst="triangle">
              <a:avLst>
                <a:gd name="adj" fmla="val 2811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13AD65-1CF6-E74D-AB81-0AFEEAE268DA}"/>
                </a:ext>
              </a:extLst>
            </p:cNvPr>
            <p:cNvSpPr/>
            <p:nvPr/>
          </p:nvSpPr>
          <p:spPr bwMode="auto">
            <a:xfrm>
              <a:off x="5806380" y="3126637"/>
              <a:ext cx="2952328" cy="2131579"/>
            </a:xfrm>
            <a:prstGeom prst="ellipse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r>
                <a:rPr kumimoji="0" lang="en-GB" sz="2400" b="0" i="0" u="none" strike="noStrike" cap="none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AU Passata" pitchFamily="34" charset="0"/>
                </a:rPr>
                <a:t>Leader </a:t>
              </a:r>
              <a:r>
                <a:rPr kumimoji="0" lang="en-GB" sz="2400" b="0" i="0" u="none" strike="noStrike" cap="none" normalizeH="0" baseline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AU Passata" pitchFamily="34" charset="0"/>
                </a:rPr>
                <a:t>behavior</a:t>
              </a:r>
              <a:r>
                <a:rPr kumimoji="0" lang="en-GB" sz="2400" b="0" i="0" u="none" strike="noStrike" cap="none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latin typeface="AU Passata" pitchFamily="34" charset="0"/>
                </a:rPr>
                <a:t> is a product of the environment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1033B5-6305-F24E-9CE3-85A53E6C24D9}"/>
              </a:ext>
            </a:extLst>
          </p:cNvPr>
          <p:cNvGrpSpPr/>
          <p:nvPr/>
        </p:nvGrpSpPr>
        <p:grpSpPr>
          <a:xfrm>
            <a:off x="315913" y="1772816"/>
            <a:ext cx="5778500" cy="4081016"/>
            <a:chOff x="315913" y="1772816"/>
            <a:chExt cx="5778500" cy="4081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950083-4ADA-3E4A-AA79-0FCCB9B3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172" b="97852" l="586" r="98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13" y="2531022"/>
              <a:ext cx="3322810" cy="332281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80E414-0DE8-E14E-BB17-5663594EE1E6}"/>
                </a:ext>
              </a:extLst>
            </p:cNvPr>
            <p:cNvGrpSpPr/>
            <p:nvPr/>
          </p:nvGrpSpPr>
          <p:grpSpPr>
            <a:xfrm>
              <a:off x="2710036" y="1772816"/>
              <a:ext cx="3384377" cy="2131579"/>
              <a:chOff x="2710036" y="1772816"/>
              <a:chExt cx="3384377" cy="2131579"/>
            </a:xfrm>
          </p:grpSpPr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6C2FE5BF-1488-7548-8A3F-9D01533DF258}"/>
                  </a:ext>
                </a:extLst>
              </p:cNvPr>
              <p:cNvSpPr/>
              <p:nvPr/>
            </p:nvSpPr>
            <p:spPr bwMode="auto">
              <a:xfrm>
                <a:off x="2710036" y="2838605"/>
                <a:ext cx="1296144" cy="288032"/>
              </a:xfrm>
              <a:prstGeom prst="triangl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20C1B93-C6F3-0D4B-B3ED-58F6D75529F0}"/>
                  </a:ext>
                </a:extLst>
              </p:cNvPr>
              <p:cNvSpPr/>
              <p:nvPr/>
            </p:nvSpPr>
            <p:spPr bwMode="auto">
              <a:xfrm>
                <a:off x="3142085" y="1772816"/>
                <a:ext cx="2952328" cy="21315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r>
                  <a:rPr kumimoji="0" lang="en-GB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U Passata" pitchFamily="34" charset="0"/>
                  </a:rPr>
                  <a:t>The leader acts as a role model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D0FCCB-56B5-4742-8DF9-D831221E3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GB" dirty="0"/>
              <a:t>When do leaders turn the blind eye?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0BA20-A3F9-B74C-839E-08B5FD8D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1354B-1EAF-6843-8327-4D3511C25A6E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299935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AFAFEB-206F-EB47-86E4-A44A21CE485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20665" r="-121" b="112"/>
          <a:stretch/>
        </p:blipFill>
        <p:spPr>
          <a:xfrm>
            <a:off x="-98276" y="0"/>
            <a:ext cx="12313368" cy="688183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D5E2-6A70-1547-B578-1A8B463EAD4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36BF3F1-0E68-8348-97A2-E95EF9D4C07C}" type="datetime1">
              <a:rPr lang="en-GB" smtClean="0"/>
              <a:t>14/03/2019</a:t>
            </a:fld>
            <a:r>
              <a:rPr lang="en-GB"/>
              <a:t>18/09/2018</a:t>
            </a:r>
          </a:p>
        </p:txBody>
      </p:sp>
    </p:spTree>
    <p:extLst>
      <p:ext uri="{BB962C8B-B14F-4D97-AF65-F5344CB8AC3E}">
        <p14:creationId xmlns:p14="http://schemas.microsoft.com/office/powerpoint/2010/main" val="293646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Corruption Leadership Game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05378C-F214-6646-8033-C7F5DDA5A933}"/>
              </a:ext>
            </a:extLst>
          </p:cNvPr>
          <p:cNvGrpSpPr/>
          <p:nvPr/>
        </p:nvGrpSpPr>
        <p:grpSpPr>
          <a:xfrm>
            <a:off x="583618" y="1484785"/>
            <a:ext cx="9261904" cy="3816423"/>
            <a:chOff x="583618" y="1484785"/>
            <a:chExt cx="9261904" cy="381642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C9BCFDE-B6B5-0A4D-876B-B19EC2025B7C}"/>
                </a:ext>
              </a:extLst>
            </p:cNvPr>
            <p:cNvGrpSpPr/>
            <p:nvPr/>
          </p:nvGrpSpPr>
          <p:grpSpPr>
            <a:xfrm>
              <a:off x="6380911" y="1484785"/>
              <a:ext cx="3464611" cy="3816423"/>
              <a:chOff x="6380911" y="1484785"/>
              <a:chExt cx="3464611" cy="3816423"/>
            </a:xfrm>
          </p:grpSpPr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10F5D411-DE93-AF48-AA81-2C2CD4261E40}"/>
                  </a:ext>
                </a:extLst>
              </p:cNvPr>
              <p:cNvSpPr/>
              <p:nvPr/>
            </p:nvSpPr>
            <p:spPr bwMode="auto">
              <a:xfrm>
                <a:off x="7208354" y="1484785"/>
                <a:ext cx="2637168" cy="492550"/>
              </a:xfrm>
              <a:prstGeom prst="homePlat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6EBA90F-87D4-F04D-821F-0C8AC685A8C6}"/>
                  </a:ext>
                </a:extLst>
              </p:cNvPr>
              <p:cNvGrpSpPr/>
              <p:nvPr/>
            </p:nvGrpSpPr>
            <p:grpSpPr>
              <a:xfrm>
                <a:off x="6380911" y="1526388"/>
                <a:ext cx="3313901" cy="3774820"/>
                <a:chOff x="6380911" y="1526388"/>
                <a:chExt cx="3313901" cy="377482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FF087E-A157-2442-84BD-B61BB8E3E7B5}"/>
                    </a:ext>
                  </a:extLst>
                </p:cNvPr>
                <p:cNvGrpSpPr/>
                <p:nvPr/>
              </p:nvGrpSpPr>
              <p:grpSpPr>
                <a:xfrm>
                  <a:off x="7544059" y="1526388"/>
                  <a:ext cx="2150753" cy="3774820"/>
                  <a:chOff x="7544059" y="1526388"/>
                  <a:chExt cx="2150753" cy="3774820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689B4DE-6008-904F-9B3E-CA026648382E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2965763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False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3AAEB79-8CA2-164E-BE64-7440AF55A7CC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2220328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True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62A7F67-999B-A342-BB30-E4DF92DE6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4950343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False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20888C-A2B1-1A4A-9747-703A857B9E37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4190912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True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1E23732-079A-834F-87AE-B4B48A7C2243}"/>
                      </a:ext>
                    </a:extLst>
                  </p:cNvPr>
                  <p:cNvSpPr txBox="1"/>
                  <p:nvPr/>
                </p:nvSpPr>
                <p:spPr>
                  <a:xfrm>
                    <a:off x="7544059" y="1526388"/>
                    <a:ext cx="2150753" cy="4093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95000"/>
                      </a:lnSpc>
                    </a:pPr>
                    <a:r>
                      <a:rPr lang="en-GB" sz="2800" dirty="0">
                        <a:solidFill>
                          <a:schemeClr val="bg1"/>
                        </a:solidFill>
                        <a:latin typeface="+mn-lt"/>
                      </a:rPr>
                      <a:t>Outcome</a:t>
                    </a:r>
                    <a:endParaRPr lang="en-GB" sz="1800" dirty="0">
                      <a:solidFill>
                        <a:schemeClr val="bg1"/>
                      </a:solidFill>
                      <a:latin typeface="+mn-lt"/>
                    </a:endParaRPr>
                  </a:p>
                </p:txBody>
              </p:sp>
            </p:grp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BD53CC7E-6BC6-864A-A5F8-BB8C5AA1D6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380911" y="2454226"/>
                  <a:ext cx="1585709" cy="657738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42E5D518-7E5F-D642-8318-3DE84C16A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667411" y="4366345"/>
                  <a:ext cx="1299209" cy="0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77E1EB2-0B10-224D-A864-1C75A4ABC5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6935" y="3143830"/>
                  <a:ext cx="1369685" cy="1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B5C4474B-8E30-6B44-B06E-38C58D97164A}"/>
                    </a:ext>
                  </a:extLst>
                </p:cNvPr>
                <p:cNvCxnSpPr>
                  <a:cxnSpLocks/>
                  <a:stCxn id="8" idx="3"/>
                </p:cNvCxnSpPr>
                <p:nvPr/>
              </p:nvCxnSpPr>
              <p:spPr bwMode="auto">
                <a:xfrm>
                  <a:off x="6526460" y="4366345"/>
                  <a:ext cx="1440160" cy="691730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9F54819-6E64-8146-AD0F-451623B300D2}"/>
                </a:ext>
              </a:extLst>
            </p:cNvPr>
            <p:cNvGrpSpPr/>
            <p:nvPr/>
          </p:nvGrpSpPr>
          <p:grpSpPr>
            <a:xfrm>
              <a:off x="4366323" y="1484785"/>
              <a:ext cx="3096241" cy="3056992"/>
              <a:chOff x="4366323" y="1484785"/>
              <a:chExt cx="3096241" cy="3056992"/>
            </a:xfrm>
          </p:grpSpPr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A52ADCA3-4371-DF4C-9E2B-097146E5BD2B}"/>
                  </a:ext>
                </a:extLst>
              </p:cNvPr>
              <p:cNvSpPr/>
              <p:nvPr/>
            </p:nvSpPr>
            <p:spPr bwMode="auto">
              <a:xfrm>
                <a:off x="4976106" y="1484785"/>
                <a:ext cx="2486458" cy="492550"/>
              </a:xfrm>
              <a:prstGeom prst="homePlat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F07EBEF-423A-EC41-8291-BF4BC9912929}"/>
                  </a:ext>
                </a:extLst>
              </p:cNvPr>
              <p:cNvGrpSpPr/>
              <p:nvPr/>
            </p:nvGrpSpPr>
            <p:grpSpPr>
              <a:xfrm>
                <a:off x="5662364" y="2965763"/>
                <a:ext cx="864096" cy="1576014"/>
                <a:chOff x="5662364" y="2965763"/>
                <a:chExt cx="864096" cy="1576014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9D98E4-C2E4-DF4E-B646-3B99828BC6BA}"/>
                    </a:ext>
                  </a:extLst>
                </p:cNvPr>
                <p:cNvSpPr txBox="1"/>
                <p:nvPr/>
              </p:nvSpPr>
              <p:spPr>
                <a:xfrm>
                  <a:off x="5662364" y="2965763"/>
                  <a:ext cx="648072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Rely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5F48B2E-72AA-8047-8B45-5F3AF7C8D0C9}"/>
                    </a:ext>
                  </a:extLst>
                </p:cNvPr>
                <p:cNvSpPr txBox="1"/>
                <p:nvPr/>
              </p:nvSpPr>
              <p:spPr>
                <a:xfrm>
                  <a:off x="5662364" y="4190912"/>
                  <a:ext cx="864096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Verify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F5A06E-D53D-A34A-957B-3C333C9053DE}"/>
                  </a:ext>
                </a:extLst>
              </p:cNvPr>
              <p:cNvSpPr txBox="1"/>
              <p:nvPr/>
            </p:nvSpPr>
            <p:spPr>
              <a:xfrm>
                <a:off x="5318303" y="1526388"/>
                <a:ext cx="1551219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Decision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A89F8C9-573B-824D-B1A2-841A6CA494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66323" y="3141195"/>
                <a:ext cx="1224033" cy="359765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24D4D5D-0D34-D84F-84DA-FD434DD47C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66323" y="3938682"/>
                <a:ext cx="1224033" cy="436562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63B915-31B1-2C4B-90ED-F6E5988EE9F6}"/>
                </a:ext>
              </a:extLst>
            </p:cNvPr>
            <p:cNvGrpSpPr/>
            <p:nvPr/>
          </p:nvGrpSpPr>
          <p:grpSpPr>
            <a:xfrm>
              <a:off x="2422107" y="1484785"/>
              <a:ext cx="2880217" cy="2845123"/>
              <a:chOff x="2422107" y="1484785"/>
              <a:chExt cx="2880217" cy="2845123"/>
            </a:xfrm>
          </p:grpSpPr>
          <p:sp>
            <p:nvSpPr>
              <p:cNvPr id="28" name="Pentagon 27">
                <a:extLst>
                  <a:ext uri="{FF2B5EF4-FFF2-40B4-BE49-F238E27FC236}">
                    <a16:creationId xmlns:a16="http://schemas.microsoft.com/office/drawing/2014/main" id="{081C9E78-FB44-994E-80EB-AFEE955FB1AE}"/>
                  </a:ext>
                </a:extLst>
              </p:cNvPr>
              <p:cNvSpPr/>
              <p:nvPr/>
            </p:nvSpPr>
            <p:spPr bwMode="auto">
              <a:xfrm>
                <a:off x="2815866" y="1484785"/>
                <a:ext cx="2486458" cy="492550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1376AFF-31EC-1843-8BDB-961C31696CA8}"/>
                  </a:ext>
                </a:extLst>
              </p:cNvPr>
              <p:cNvSpPr/>
              <p:nvPr/>
            </p:nvSpPr>
            <p:spPr bwMode="auto">
              <a:xfrm>
                <a:off x="3502124" y="3393730"/>
                <a:ext cx="720080" cy="7200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D9F6F3-0367-AB4F-98F3-8E14D2474A18}"/>
                  </a:ext>
                </a:extLst>
              </p:cNvPr>
              <p:cNvSpPr txBox="1"/>
              <p:nvPr/>
            </p:nvSpPr>
            <p:spPr>
              <a:xfrm>
                <a:off x="3155217" y="1526388"/>
                <a:ext cx="1413893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Leader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15674AE-421D-CD44-AB38-70C4E4F065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22107" y="3220704"/>
                <a:ext cx="1008009" cy="236792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A3F694D-49C8-834D-A660-3FCA39EB5B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9752" y="4005064"/>
                <a:ext cx="990364" cy="324844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E00497D-2494-4241-A87D-0ED950F3C4E6}"/>
                </a:ext>
              </a:extLst>
            </p:cNvPr>
            <p:cNvGrpSpPr/>
            <p:nvPr/>
          </p:nvGrpSpPr>
          <p:grpSpPr>
            <a:xfrm>
              <a:off x="583618" y="1484785"/>
              <a:ext cx="2486458" cy="3349105"/>
              <a:chOff x="583618" y="1484785"/>
              <a:chExt cx="2486458" cy="3349105"/>
            </a:xfrm>
          </p:grpSpPr>
          <p:sp>
            <p:nvSpPr>
              <p:cNvPr id="26" name="Pentagon 25">
                <a:extLst>
                  <a:ext uri="{FF2B5EF4-FFF2-40B4-BE49-F238E27FC236}">
                    <a16:creationId xmlns:a16="http://schemas.microsoft.com/office/drawing/2014/main" id="{527E6466-99C3-D349-8A1D-BE3C9968162A}"/>
                  </a:ext>
                </a:extLst>
              </p:cNvPr>
              <p:cNvSpPr/>
              <p:nvPr/>
            </p:nvSpPr>
            <p:spPr bwMode="auto">
              <a:xfrm>
                <a:off x="583618" y="1484785"/>
                <a:ext cx="2486458" cy="492550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15D0E7-C9B5-2E4A-8610-683E62EE3628}"/>
                  </a:ext>
                </a:extLst>
              </p:cNvPr>
              <p:cNvGrpSpPr/>
              <p:nvPr/>
            </p:nvGrpSpPr>
            <p:grpSpPr>
              <a:xfrm>
                <a:off x="1197868" y="2673650"/>
                <a:ext cx="1080120" cy="2160240"/>
                <a:chOff x="1557908" y="2348880"/>
                <a:chExt cx="1080120" cy="216024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776F0263-6CC1-2840-A97F-32D44C2CA859}"/>
                    </a:ext>
                  </a:extLst>
                </p:cNvPr>
                <p:cNvSpPr/>
                <p:nvPr/>
              </p:nvSpPr>
              <p:spPr bwMode="auto">
                <a:xfrm>
                  <a:off x="1845940" y="2542389"/>
                  <a:ext cx="504056" cy="504056"/>
                </a:xfrm>
                <a:prstGeom prst="ellipse">
                  <a:avLst/>
                </a:prstGeom>
                <a:solidFill>
                  <a:schemeClr val="bg2"/>
                </a:solidFill>
                <a:ln w="1778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E892FFB-6CA6-254C-A71B-BB2CF85F881E}"/>
                    </a:ext>
                  </a:extLst>
                </p:cNvPr>
                <p:cNvSpPr/>
                <p:nvPr/>
              </p:nvSpPr>
              <p:spPr bwMode="auto">
                <a:xfrm>
                  <a:off x="1845940" y="3767538"/>
                  <a:ext cx="504056" cy="504056"/>
                </a:xfrm>
                <a:prstGeom prst="ellipse">
                  <a:avLst/>
                </a:prstGeom>
                <a:solidFill>
                  <a:schemeClr val="bg2"/>
                </a:solidFill>
                <a:ln w="1778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6" name="Double Bracket 15">
                  <a:extLst>
                    <a:ext uri="{FF2B5EF4-FFF2-40B4-BE49-F238E27FC236}">
                      <a16:creationId xmlns:a16="http://schemas.microsoft.com/office/drawing/2014/main" id="{974972B0-DD18-F647-9EE3-F7FD3CECA6C0}"/>
                    </a:ext>
                  </a:extLst>
                </p:cNvPr>
                <p:cNvSpPr/>
                <p:nvPr/>
              </p:nvSpPr>
              <p:spPr bwMode="auto">
                <a:xfrm>
                  <a:off x="1557908" y="2348880"/>
                  <a:ext cx="1080120" cy="2160240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ts val="36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3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12C55-6DD5-8740-8E98-7FA5AAED7CAC}"/>
                  </a:ext>
                </a:extLst>
              </p:cNvPr>
              <p:cNvSpPr txBox="1"/>
              <p:nvPr/>
            </p:nvSpPr>
            <p:spPr>
              <a:xfrm>
                <a:off x="1226367" y="1526388"/>
                <a:ext cx="1023122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Team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3D7C7-0F7F-364C-AC30-2FD3F97F0B73}"/>
              </a:ext>
            </a:extLst>
          </p:cNvPr>
          <p:cNvGrpSpPr/>
          <p:nvPr/>
        </p:nvGrpSpPr>
        <p:grpSpPr>
          <a:xfrm>
            <a:off x="583618" y="1484785"/>
            <a:ext cx="9261904" cy="3816423"/>
            <a:chOff x="583618" y="1484785"/>
            <a:chExt cx="9261904" cy="381642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C9BCFDE-B6B5-0A4D-876B-B19EC2025B7C}"/>
                </a:ext>
              </a:extLst>
            </p:cNvPr>
            <p:cNvGrpSpPr/>
            <p:nvPr/>
          </p:nvGrpSpPr>
          <p:grpSpPr>
            <a:xfrm>
              <a:off x="6380911" y="1484785"/>
              <a:ext cx="3464611" cy="3816423"/>
              <a:chOff x="6380911" y="1484785"/>
              <a:chExt cx="3464611" cy="3816423"/>
            </a:xfrm>
          </p:grpSpPr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10F5D411-DE93-AF48-AA81-2C2CD4261E40}"/>
                  </a:ext>
                </a:extLst>
              </p:cNvPr>
              <p:cNvSpPr/>
              <p:nvPr/>
            </p:nvSpPr>
            <p:spPr bwMode="auto">
              <a:xfrm>
                <a:off x="7208354" y="1484785"/>
                <a:ext cx="2637168" cy="492550"/>
              </a:xfrm>
              <a:prstGeom prst="homePlat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86EBA90F-87D4-F04D-821F-0C8AC685A8C6}"/>
                  </a:ext>
                </a:extLst>
              </p:cNvPr>
              <p:cNvGrpSpPr/>
              <p:nvPr/>
            </p:nvGrpSpPr>
            <p:grpSpPr>
              <a:xfrm>
                <a:off x="6380911" y="1526388"/>
                <a:ext cx="3313901" cy="3774820"/>
                <a:chOff x="6380911" y="1526388"/>
                <a:chExt cx="3313901" cy="377482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FF087E-A157-2442-84BD-B61BB8E3E7B5}"/>
                    </a:ext>
                  </a:extLst>
                </p:cNvPr>
                <p:cNvGrpSpPr/>
                <p:nvPr/>
              </p:nvGrpSpPr>
              <p:grpSpPr>
                <a:xfrm>
                  <a:off x="7544059" y="1526388"/>
                  <a:ext cx="2150753" cy="3774820"/>
                  <a:chOff x="7544059" y="1526388"/>
                  <a:chExt cx="2150753" cy="3774820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689B4DE-6008-904F-9B3E-CA026648382E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2965763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False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3AAEB79-8CA2-164E-BE64-7440AF55A7CC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2220328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True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62A7F67-999B-A342-BB30-E4DF92DE668B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4950343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False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220888C-A2B1-1A4A-9747-703A857B9E37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571" y="4190912"/>
                    <a:ext cx="1023731" cy="3508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95000"/>
                      </a:lnSpc>
                    </a:pPr>
                    <a:r>
                      <a:rPr lang="en-GB" sz="2400" b="1" dirty="0">
                        <a:latin typeface="+mn-lt"/>
                      </a:rPr>
                      <a:t>True</a:t>
                    </a:r>
                    <a:endParaRPr lang="en-GB" sz="1600" b="1" dirty="0">
                      <a:latin typeface="+mn-lt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1E23732-079A-834F-87AE-B4B48A7C2243}"/>
                      </a:ext>
                    </a:extLst>
                  </p:cNvPr>
                  <p:cNvSpPr txBox="1"/>
                  <p:nvPr/>
                </p:nvSpPr>
                <p:spPr>
                  <a:xfrm>
                    <a:off x="7544059" y="1526388"/>
                    <a:ext cx="2150753" cy="4093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95000"/>
                      </a:lnSpc>
                    </a:pPr>
                    <a:r>
                      <a:rPr lang="en-GB" sz="2800" dirty="0">
                        <a:solidFill>
                          <a:schemeClr val="bg1"/>
                        </a:solidFill>
                        <a:latin typeface="+mn-lt"/>
                      </a:rPr>
                      <a:t>Outcome</a:t>
                    </a:r>
                    <a:endParaRPr lang="en-GB" sz="1800" dirty="0">
                      <a:solidFill>
                        <a:schemeClr val="bg1"/>
                      </a:solidFill>
                      <a:latin typeface="+mn-lt"/>
                    </a:endParaRPr>
                  </a:p>
                </p:txBody>
              </p:sp>
            </p:grp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BD53CC7E-6BC6-864A-A5F8-BB8C5AA1D6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380911" y="2454226"/>
                  <a:ext cx="1585709" cy="657738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42E5D518-7E5F-D642-8318-3DE84C16A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667411" y="4366345"/>
                  <a:ext cx="1299209" cy="0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77E1EB2-0B10-224D-A864-1C75A4ABC5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6935" y="3143830"/>
                  <a:ext cx="1369685" cy="1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B5C4474B-8E30-6B44-B06E-38C58D97164A}"/>
                    </a:ext>
                  </a:extLst>
                </p:cNvPr>
                <p:cNvCxnSpPr>
                  <a:cxnSpLocks/>
                  <a:stCxn id="8" idx="3"/>
                </p:cNvCxnSpPr>
                <p:nvPr/>
              </p:nvCxnSpPr>
              <p:spPr bwMode="auto">
                <a:xfrm>
                  <a:off x="6526460" y="4366345"/>
                  <a:ext cx="1440160" cy="691730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9F54819-6E64-8146-AD0F-451623B300D2}"/>
                </a:ext>
              </a:extLst>
            </p:cNvPr>
            <p:cNvGrpSpPr/>
            <p:nvPr/>
          </p:nvGrpSpPr>
          <p:grpSpPr>
            <a:xfrm>
              <a:off x="4366323" y="1484785"/>
              <a:ext cx="3096241" cy="3056992"/>
              <a:chOff x="4366323" y="1484785"/>
              <a:chExt cx="3096241" cy="3056992"/>
            </a:xfrm>
          </p:grpSpPr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A52ADCA3-4371-DF4C-9E2B-097146E5BD2B}"/>
                  </a:ext>
                </a:extLst>
              </p:cNvPr>
              <p:cNvSpPr/>
              <p:nvPr/>
            </p:nvSpPr>
            <p:spPr bwMode="auto">
              <a:xfrm>
                <a:off x="4976106" y="1484785"/>
                <a:ext cx="2486458" cy="492550"/>
              </a:xfrm>
              <a:prstGeom prst="homePlat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F07EBEF-423A-EC41-8291-BF4BC9912929}"/>
                  </a:ext>
                </a:extLst>
              </p:cNvPr>
              <p:cNvGrpSpPr/>
              <p:nvPr/>
            </p:nvGrpSpPr>
            <p:grpSpPr>
              <a:xfrm>
                <a:off x="5662364" y="2965763"/>
                <a:ext cx="864096" cy="1576014"/>
                <a:chOff x="5662364" y="2965763"/>
                <a:chExt cx="864096" cy="1576014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9D98E4-C2E4-DF4E-B646-3B99828BC6BA}"/>
                    </a:ext>
                  </a:extLst>
                </p:cNvPr>
                <p:cNvSpPr txBox="1"/>
                <p:nvPr/>
              </p:nvSpPr>
              <p:spPr>
                <a:xfrm>
                  <a:off x="5662364" y="2965763"/>
                  <a:ext cx="648072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Rely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5F48B2E-72AA-8047-8B45-5F3AF7C8D0C9}"/>
                    </a:ext>
                  </a:extLst>
                </p:cNvPr>
                <p:cNvSpPr txBox="1"/>
                <p:nvPr/>
              </p:nvSpPr>
              <p:spPr>
                <a:xfrm>
                  <a:off x="5662364" y="4190912"/>
                  <a:ext cx="864096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Verify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F5A06E-D53D-A34A-957B-3C333C9053DE}"/>
                  </a:ext>
                </a:extLst>
              </p:cNvPr>
              <p:cNvSpPr txBox="1"/>
              <p:nvPr/>
            </p:nvSpPr>
            <p:spPr>
              <a:xfrm>
                <a:off x="5318303" y="1526388"/>
                <a:ext cx="1551219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Decision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A89F8C9-573B-824D-B1A2-841A6CA494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66323" y="3141195"/>
                <a:ext cx="1224033" cy="359765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24D4D5D-0D34-D84F-84DA-FD434DD47C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66323" y="3938682"/>
                <a:ext cx="1224033" cy="436562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63B915-31B1-2C4B-90ED-F6E5988EE9F6}"/>
                </a:ext>
              </a:extLst>
            </p:cNvPr>
            <p:cNvGrpSpPr/>
            <p:nvPr/>
          </p:nvGrpSpPr>
          <p:grpSpPr>
            <a:xfrm>
              <a:off x="2422107" y="1484785"/>
              <a:ext cx="2880217" cy="2845123"/>
              <a:chOff x="2422107" y="1484785"/>
              <a:chExt cx="2880217" cy="2845123"/>
            </a:xfrm>
          </p:grpSpPr>
          <p:sp>
            <p:nvSpPr>
              <p:cNvPr id="28" name="Pentagon 27">
                <a:extLst>
                  <a:ext uri="{FF2B5EF4-FFF2-40B4-BE49-F238E27FC236}">
                    <a16:creationId xmlns:a16="http://schemas.microsoft.com/office/drawing/2014/main" id="{081C9E78-FB44-994E-80EB-AFEE955FB1AE}"/>
                  </a:ext>
                </a:extLst>
              </p:cNvPr>
              <p:cNvSpPr/>
              <p:nvPr/>
            </p:nvSpPr>
            <p:spPr bwMode="auto">
              <a:xfrm>
                <a:off x="2815866" y="1484785"/>
                <a:ext cx="2486458" cy="492550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1376AFF-31EC-1843-8BDB-961C31696CA8}"/>
                  </a:ext>
                </a:extLst>
              </p:cNvPr>
              <p:cNvSpPr/>
              <p:nvPr/>
            </p:nvSpPr>
            <p:spPr bwMode="auto">
              <a:xfrm>
                <a:off x="3502124" y="3393730"/>
                <a:ext cx="720080" cy="72008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778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D9F6F3-0367-AB4F-98F3-8E14D2474A18}"/>
                  </a:ext>
                </a:extLst>
              </p:cNvPr>
              <p:cNvSpPr txBox="1"/>
              <p:nvPr/>
            </p:nvSpPr>
            <p:spPr>
              <a:xfrm>
                <a:off x="3155217" y="1526388"/>
                <a:ext cx="1413893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Leader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15674AE-421D-CD44-AB38-70C4E4F065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22107" y="3220704"/>
                <a:ext cx="1008009" cy="236792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A3F694D-49C8-834D-A660-3FCA39EB5B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9752" y="4005064"/>
                <a:ext cx="990364" cy="324844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E00497D-2494-4241-A87D-0ED950F3C4E6}"/>
                </a:ext>
              </a:extLst>
            </p:cNvPr>
            <p:cNvGrpSpPr/>
            <p:nvPr/>
          </p:nvGrpSpPr>
          <p:grpSpPr>
            <a:xfrm>
              <a:off x="583618" y="1484785"/>
              <a:ext cx="2486458" cy="3349105"/>
              <a:chOff x="583618" y="1484785"/>
              <a:chExt cx="2486458" cy="3349105"/>
            </a:xfrm>
          </p:grpSpPr>
          <p:sp>
            <p:nvSpPr>
              <p:cNvPr id="26" name="Pentagon 25">
                <a:extLst>
                  <a:ext uri="{FF2B5EF4-FFF2-40B4-BE49-F238E27FC236}">
                    <a16:creationId xmlns:a16="http://schemas.microsoft.com/office/drawing/2014/main" id="{527E6466-99C3-D349-8A1D-BE3C9968162A}"/>
                  </a:ext>
                </a:extLst>
              </p:cNvPr>
              <p:cNvSpPr/>
              <p:nvPr/>
            </p:nvSpPr>
            <p:spPr bwMode="auto">
              <a:xfrm>
                <a:off x="583618" y="1484785"/>
                <a:ext cx="2486458" cy="492550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 w="1778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15D0E7-C9B5-2E4A-8610-683E62EE3628}"/>
                  </a:ext>
                </a:extLst>
              </p:cNvPr>
              <p:cNvGrpSpPr/>
              <p:nvPr/>
            </p:nvGrpSpPr>
            <p:grpSpPr>
              <a:xfrm>
                <a:off x="1197868" y="2673650"/>
                <a:ext cx="1080120" cy="2160240"/>
                <a:chOff x="1557908" y="2348880"/>
                <a:chExt cx="1080120" cy="216024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776F0263-6CC1-2840-A97F-32D44C2CA859}"/>
                    </a:ext>
                  </a:extLst>
                </p:cNvPr>
                <p:cNvSpPr/>
                <p:nvPr/>
              </p:nvSpPr>
              <p:spPr bwMode="auto">
                <a:xfrm>
                  <a:off x="1845940" y="2542389"/>
                  <a:ext cx="504056" cy="504056"/>
                </a:xfrm>
                <a:prstGeom prst="ellipse">
                  <a:avLst/>
                </a:prstGeom>
                <a:solidFill>
                  <a:schemeClr val="bg2"/>
                </a:solidFill>
                <a:ln w="1778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E892FFB-6CA6-254C-A71B-BB2CF85F881E}"/>
                    </a:ext>
                  </a:extLst>
                </p:cNvPr>
                <p:cNvSpPr/>
                <p:nvPr/>
              </p:nvSpPr>
              <p:spPr bwMode="auto">
                <a:xfrm>
                  <a:off x="1845940" y="3767538"/>
                  <a:ext cx="504056" cy="504056"/>
                </a:xfrm>
                <a:prstGeom prst="ellipse">
                  <a:avLst/>
                </a:prstGeom>
                <a:solidFill>
                  <a:schemeClr val="bg2"/>
                </a:solidFill>
                <a:ln w="1778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1600" b="0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U Passata" pitchFamily="34" charset="0"/>
                  </a:endParaRPr>
                </a:p>
              </p:txBody>
            </p:sp>
            <p:sp>
              <p:nvSpPr>
                <p:cNvPr id="16" name="Double Bracket 15">
                  <a:extLst>
                    <a:ext uri="{FF2B5EF4-FFF2-40B4-BE49-F238E27FC236}">
                      <a16:creationId xmlns:a16="http://schemas.microsoft.com/office/drawing/2014/main" id="{974972B0-DD18-F647-9EE3-F7FD3CECA6C0}"/>
                    </a:ext>
                  </a:extLst>
                </p:cNvPr>
                <p:cNvSpPr/>
                <p:nvPr/>
              </p:nvSpPr>
              <p:spPr bwMode="auto">
                <a:xfrm>
                  <a:off x="1557908" y="2348880"/>
                  <a:ext cx="1080120" cy="2160240"/>
                </a:xfrm>
                <a:prstGeom prst="bracketPair">
                  <a:avLst/>
                </a:prstGeom>
                <a:noFill/>
                <a:ln w="381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ts val="36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U Passata" pitchFamily="34" charset="0"/>
                    <a:buNone/>
                    <a:tabLst/>
                  </a:pPr>
                  <a:endParaRPr kumimoji="0" lang="en-GB" sz="3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U Passata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12C55-6DD5-8740-8E98-7FA5AAED7CAC}"/>
                  </a:ext>
                </a:extLst>
              </p:cNvPr>
              <p:cNvSpPr txBox="1"/>
              <p:nvPr/>
            </p:nvSpPr>
            <p:spPr>
              <a:xfrm>
                <a:off x="1226367" y="1526388"/>
                <a:ext cx="1023122" cy="40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2800" dirty="0">
                    <a:solidFill>
                      <a:schemeClr val="bg1"/>
                    </a:solidFill>
                    <a:latin typeface="+mn-lt"/>
                  </a:rPr>
                  <a:t>Team</a:t>
                </a:r>
                <a:endParaRPr lang="en-GB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2733D8-8579-CF4A-925F-215C91078229}"/>
                </a:ext>
              </a:extLst>
            </p:cNvPr>
            <p:cNvSpPr txBox="1"/>
            <p:nvPr/>
          </p:nvSpPr>
          <p:spPr>
            <a:xfrm>
              <a:off x="1809936" y="2128500"/>
              <a:ext cx="2088232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000" b="1" dirty="0">
                  <a:solidFill>
                    <a:srgbClr val="C00000"/>
                  </a:solidFill>
                  <a:latin typeface="+mn-lt"/>
                </a:rPr>
                <a:t>Signalling</a:t>
              </a:r>
              <a:endParaRPr lang="en-GB" sz="16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37762B5D-86FD-D44E-9598-7EB00654F3C0}"/>
                </a:ext>
              </a:extLst>
            </p:cNvPr>
            <p:cNvSpPr/>
            <p:nvPr/>
          </p:nvSpPr>
          <p:spPr bwMode="auto">
            <a:xfrm>
              <a:off x="2348463" y="2454226"/>
              <a:ext cx="3457917" cy="560453"/>
            </a:xfrm>
            <a:prstGeom prst="arc">
              <a:avLst>
                <a:gd name="adj1" fmla="val 10782997"/>
                <a:gd name="adj2" fmla="val 0"/>
              </a:avLst>
            </a:prstGeom>
            <a:noFill/>
            <a:ln w="317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5DD7D23E-0500-2349-9C06-AE96A81B7F7A}"/>
                </a:ext>
              </a:extLst>
            </p:cNvPr>
            <p:cNvSpPr/>
            <p:nvPr/>
          </p:nvSpPr>
          <p:spPr bwMode="auto">
            <a:xfrm rot="10800000">
              <a:off x="2364673" y="4492861"/>
              <a:ext cx="3457917" cy="560453"/>
            </a:xfrm>
            <a:prstGeom prst="arc">
              <a:avLst>
                <a:gd name="adj1" fmla="val 10782997"/>
                <a:gd name="adj2" fmla="val 0"/>
              </a:avLst>
            </a:prstGeom>
            <a:noFill/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298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Dynamics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C9BCFDE-B6B5-0A4D-876B-B19EC2025B7C}"/>
              </a:ext>
            </a:extLst>
          </p:cNvPr>
          <p:cNvGrpSpPr/>
          <p:nvPr/>
        </p:nvGrpSpPr>
        <p:grpSpPr>
          <a:xfrm>
            <a:off x="6380911" y="1484785"/>
            <a:ext cx="3464611" cy="3816423"/>
            <a:chOff x="6380911" y="1484785"/>
            <a:chExt cx="3464611" cy="3816423"/>
          </a:xfrm>
        </p:grpSpPr>
        <p:sp>
          <p:nvSpPr>
            <p:cNvPr id="30" name="Pentagon 29">
              <a:extLst>
                <a:ext uri="{FF2B5EF4-FFF2-40B4-BE49-F238E27FC236}">
                  <a16:creationId xmlns:a16="http://schemas.microsoft.com/office/drawing/2014/main" id="{10F5D411-DE93-AF48-AA81-2C2CD4261E40}"/>
                </a:ext>
              </a:extLst>
            </p:cNvPr>
            <p:cNvSpPr/>
            <p:nvPr/>
          </p:nvSpPr>
          <p:spPr bwMode="auto">
            <a:xfrm>
              <a:off x="7208354" y="1484785"/>
              <a:ext cx="2637168" cy="492550"/>
            </a:xfrm>
            <a:prstGeom prst="homePlate">
              <a:avLst/>
            </a:prstGeom>
            <a:solidFill>
              <a:schemeClr val="tx2">
                <a:lumMod val="75000"/>
                <a:lumOff val="2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BA90F-87D4-F04D-821F-0C8AC685A8C6}"/>
                </a:ext>
              </a:extLst>
            </p:cNvPr>
            <p:cNvGrpSpPr/>
            <p:nvPr/>
          </p:nvGrpSpPr>
          <p:grpSpPr>
            <a:xfrm>
              <a:off x="6380911" y="1526388"/>
              <a:ext cx="3313901" cy="3774820"/>
              <a:chOff x="6380911" y="1526388"/>
              <a:chExt cx="3313901" cy="3774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FF087E-A157-2442-84BD-B61BB8E3E7B5}"/>
                  </a:ext>
                </a:extLst>
              </p:cNvPr>
              <p:cNvGrpSpPr/>
              <p:nvPr/>
            </p:nvGrpSpPr>
            <p:grpSpPr>
              <a:xfrm>
                <a:off x="7544059" y="1526388"/>
                <a:ext cx="2150753" cy="3774820"/>
                <a:chOff x="7544059" y="1526388"/>
                <a:chExt cx="2150753" cy="377482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89B4DE-6008-904F-9B3E-CA026648382E}"/>
                    </a:ext>
                  </a:extLst>
                </p:cNvPr>
                <p:cNvSpPr txBox="1"/>
                <p:nvPr/>
              </p:nvSpPr>
              <p:spPr>
                <a:xfrm>
                  <a:off x="8107571" y="2965763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False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AEB79-8CA2-164E-BE64-7440AF55A7CC}"/>
                    </a:ext>
                  </a:extLst>
                </p:cNvPr>
                <p:cNvSpPr txBox="1"/>
                <p:nvPr/>
              </p:nvSpPr>
              <p:spPr>
                <a:xfrm>
                  <a:off x="8107571" y="2220328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True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62A7F67-999B-A342-BB30-E4DF92DE668B}"/>
                    </a:ext>
                  </a:extLst>
                </p:cNvPr>
                <p:cNvSpPr txBox="1"/>
                <p:nvPr/>
              </p:nvSpPr>
              <p:spPr>
                <a:xfrm>
                  <a:off x="8107571" y="4950343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False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20888C-A2B1-1A4A-9747-703A857B9E37}"/>
                    </a:ext>
                  </a:extLst>
                </p:cNvPr>
                <p:cNvSpPr txBox="1"/>
                <p:nvPr/>
              </p:nvSpPr>
              <p:spPr>
                <a:xfrm>
                  <a:off x="8107571" y="4190912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True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1E23732-079A-834F-87AE-B4B48A7C2243}"/>
                    </a:ext>
                  </a:extLst>
                </p:cNvPr>
                <p:cNvSpPr txBox="1"/>
                <p:nvPr/>
              </p:nvSpPr>
              <p:spPr>
                <a:xfrm>
                  <a:off x="7544059" y="1526388"/>
                  <a:ext cx="2150753" cy="4093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GB" sz="2800" dirty="0">
                      <a:solidFill>
                        <a:schemeClr val="bg1"/>
                      </a:solidFill>
                      <a:latin typeface="+mn-lt"/>
                    </a:rPr>
                    <a:t>Outcome</a:t>
                  </a:r>
                  <a:endParaRPr lang="en-GB" sz="18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D53CC7E-6BC6-864A-A5F8-BB8C5AA1D6C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380911" y="2454226"/>
                <a:ext cx="1585709" cy="657738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2E5D518-7E5F-D642-8318-3DE84C16A0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67411" y="4366345"/>
                <a:ext cx="1299209" cy="0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77E1EB2-0B10-224D-A864-1C75A4ABC5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96935" y="3143830"/>
                <a:ext cx="1369685" cy="1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5C4474B-8E30-6B44-B06E-38C58D97164A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 bwMode="auto">
              <a:xfrm>
                <a:off x="6526460" y="4366345"/>
                <a:ext cx="1440160" cy="691730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9F54819-6E64-8146-AD0F-451623B300D2}"/>
              </a:ext>
            </a:extLst>
          </p:cNvPr>
          <p:cNvGrpSpPr/>
          <p:nvPr/>
        </p:nvGrpSpPr>
        <p:grpSpPr>
          <a:xfrm>
            <a:off x="4366323" y="1484785"/>
            <a:ext cx="3096241" cy="3056992"/>
            <a:chOff x="4366323" y="1484785"/>
            <a:chExt cx="3096241" cy="3056992"/>
          </a:xfrm>
        </p:grpSpPr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A52ADCA3-4371-DF4C-9E2B-097146E5BD2B}"/>
                </a:ext>
              </a:extLst>
            </p:cNvPr>
            <p:cNvSpPr/>
            <p:nvPr/>
          </p:nvSpPr>
          <p:spPr bwMode="auto">
            <a:xfrm>
              <a:off x="4976106" y="1484785"/>
              <a:ext cx="2486458" cy="492550"/>
            </a:xfrm>
            <a:prstGeom prst="homePlate">
              <a:avLst/>
            </a:prstGeom>
            <a:solidFill>
              <a:schemeClr val="tx2">
                <a:lumMod val="90000"/>
                <a:lumOff val="10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F07EBEF-423A-EC41-8291-BF4BC9912929}"/>
                </a:ext>
              </a:extLst>
            </p:cNvPr>
            <p:cNvGrpSpPr/>
            <p:nvPr/>
          </p:nvGrpSpPr>
          <p:grpSpPr>
            <a:xfrm>
              <a:off x="5662364" y="2965763"/>
              <a:ext cx="864096" cy="1576014"/>
              <a:chOff x="5662364" y="2965763"/>
              <a:chExt cx="864096" cy="157601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9D98E4-C2E4-DF4E-B646-3B99828BC6BA}"/>
                  </a:ext>
                </a:extLst>
              </p:cNvPr>
              <p:cNvSpPr txBox="1"/>
              <p:nvPr/>
            </p:nvSpPr>
            <p:spPr>
              <a:xfrm>
                <a:off x="5662364" y="2965763"/>
                <a:ext cx="648072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Rely</a:t>
                </a:r>
                <a:endParaRPr lang="en-GB" sz="1600" b="1" dirty="0">
                  <a:latin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F48B2E-72AA-8047-8B45-5F3AF7C8D0C9}"/>
                  </a:ext>
                </a:extLst>
              </p:cNvPr>
              <p:cNvSpPr txBox="1"/>
              <p:nvPr/>
            </p:nvSpPr>
            <p:spPr>
              <a:xfrm>
                <a:off x="5662364" y="4190912"/>
                <a:ext cx="864096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Verify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F5A06E-D53D-A34A-957B-3C333C9053DE}"/>
                </a:ext>
              </a:extLst>
            </p:cNvPr>
            <p:cNvSpPr txBox="1"/>
            <p:nvPr/>
          </p:nvSpPr>
          <p:spPr>
            <a:xfrm>
              <a:off x="5318303" y="1526388"/>
              <a:ext cx="1551219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Decision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89F8C9-573B-824D-B1A2-841A6CA494A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66323" y="3141195"/>
              <a:ext cx="1224033" cy="359765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24D4D5D-0D34-D84F-84DA-FD434DD47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6323" y="3938682"/>
              <a:ext cx="1224033" cy="43656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63B915-31B1-2C4B-90ED-F6E5988EE9F6}"/>
              </a:ext>
            </a:extLst>
          </p:cNvPr>
          <p:cNvGrpSpPr/>
          <p:nvPr/>
        </p:nvGrpSpPr>
        <p:grpSpPr>
          <a:xfrm>
            <a:off x="2422107" y="1484785"/>
            <a:ext cx="2880217" cy="2845123"/>
            <a:chOff x="2422107" y="1484785"/>
            <a:chExt cx="2880217" cy="2845123"/>
          </a:xfrm>
        </p:grpSpPr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081C9E78-FB44-994E-80EB-AFEE955FB1AE}"/>
                </a:ext>
              </a:extLst>
            </p:cNvPr>
            <p:cNvSpPr/>
            <p:nvPr/>
          </p:nvSpPr>
          <p:spPr bwMode="auto">
            <a:xfrm>
              <a:off x="2815866" y="1484785"/>
              <a:ext cx="2486458" cy="49255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376AFF-31EC-1843-8BDB-961C31696CA8}"/>
                </a:ext>
              </a:extLst>
            </p:cNvPr>
            <p:cNvSpPr/>
            <p:nvPr/>
          </p:nvSpPr>
          <p:spPr bwMode="auto">
            <a:xfrm>
              <a:off x="3502124" y="3393730"/>
              <a:ext cx="720080" cy="720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9F6F3-0367-AB4F-98F3-8E14D2474A18}"/>
                </a:ext>
              </a:extLst>
            </p:cNvPr>
            <p:cNvSpPr txBox="1"/>
            <p:nvPr/>
          </p:nvSpPr>
          <p:spPr>
            <a:xfrm>
              <a:off x="3155217" y="1526388"/>
              <a:ext cx="1413893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Leader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5674AE-421D-CD44-AB38-70C4E4F065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2107" y="3220704"/>
              <a:ext cx="1008009" cy="23679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3F694D-49C8-834D-A660-3FCA39EB5B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39752" y="4005064"/>
              <a:ext cx="990364" cy="324844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00497D-2494-4241-A87D-0ED950F3C4E6}"/>
              </a:ext>
            </a:extLst>
          </p:cNvPr>
          <p:cNvGrpSpPr/>
          <p:nvPr/>
        </p:nvGrpSpPr>
        <p:grpSpPr>
          <a:xfrm>
            <a:off x="583618" y="1484785"/>
            <a:ext cx="2486458" cy="3349105"/>
            <a:chOff x="583618" y="1484785"/>
            <a:chExt cx="2486458" cy="3349105"/>
          </a:xfrm>
        </p:grpSpPr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527E6466-99C3-D349-8A1D-BE3C9968162A}"/>
                </a:ext>
              </a:extLst>
            </p:cNvPr>
            <p:cNvSpPr/>
            <p:nvPr/>
          </p:nvSpPr>
          <p:spPr bwMode="auto">
            <a:xfrm>
              <a:off x="583618" y="1484785"/>
              <a:ext cx="2486458" cy="492550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15D0E7-C9B5-2E4A-8610-683E62EE3628}"/>
                </a:ext>
              </a:extLst>
            </p:cNvPr>
            <p:cNvGrpSpPr/>
            <p:nvPr/>
          </p:nvGrpSpPr>
          <p:grpSpPr>
            <a:xfrm>
              <a:off x="1197868" y="2673650"/>
              <a:ext cx="1080120" cy="2160240"/>
              <a:chOff x="1557908" y="2348880"/>
              <a:chExt cx="1080120" cy="216024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76F0263-6CC1-2840-A97F-32D44C2CA859}"/>
                  </a:ext>
                </a:extLst>
              </p:cNvPr>
              <p:cNvSpPr/>
              <p:nvPr/>
            </p:nvSpPr>
            <p:spPr bwMode="auto">
              <a:xfrm>
                <a:off x="1845940" y="2542389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892FFB-6CA6-254C-A71B-BB2CF85F881E}"/>
                  </a:ext>
                </a:extLst>
              </p:cNvPr>
              <p:cNvSpPr/>
              <p:nvPr/>
            </p:nvSpPr>
            <p:spPr bwMode="auto">
              <a:xfrm>
                <a:off x="1845940" y="3767538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" name="Double Bracket 15">
                <a:extLst>
                  <a:ext uri="{FF2B5EF4-FFF2-40B4-BE49-F238E27FC236}">
                    <a16:creationId xmlns:a16="http://schemas.microsoft.com/office/drawing/2014/main" id="{974972B0-DD18-F647-9EE3-F7FD3CECA6C0}"/>
                  </a:ext>
                </a:extLst>
              </p:cNvPr>
              <p:cNvSpPr/>
              <p:nvPr/>
            </p:nvSpPr>
            <p:spPr bwMode="auto">
              <a:xfrm>
                <a:off x="1557908" y="2348880"/>
                <a:ext cx="1080120" cy="2160240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3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U Passata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2C55-6DD5-8740-8E98-7FA5AAED7CAC}"/>
                </a:ext>
              </a:extLst>
            </p:cNvPr>
            <p:cNvSpPr txBox="1"/>
            <p:nvPr/>
          </p:nvSpPr>
          <p:spPr>
            <a:xfrm>
              <a:off x="1226367" y="1526388"/>
              <a:ext cx="1023122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Team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4B9F5C-D7F0-4945-82E9-84F707DB13CA}"/>
              </a:ext>
            </a:extLst>
          </p:cNvPr>
          <p:cNvGrpSpPr/>
          <p:nvPr/>
        </p:nvGrpSpPr>
        <p:grpSpPr>
          <a:xfrm>
            <a:off x="2422107" y="1484785"/>
            <a:ext cx="2880217" cy="2845123"/>
            <a:chOff x="2422107" y="1484785"/>
            <a:chExt cx="2880217" cy="2845123"/>
          </a:xfrm>
        </p:grpSpPr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E131B555-6137-6F41-B56F-A771716105E7}"/>
                </a:ext>
              </a:extLst>
            </p:cNvPr>
            <p:cNvSpPr/>
            <p:nvPr/>
          </p:nvSpPr>
          <p:spPr bwMode="auto">
            <a:xfrm>
              <a:off x="2815866" y="1484785"/>
              <a:ext cx="2486458" cy="49255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184DBE7-BFB7-C54C-9B7C-59EB1B01BF76}"/>
                </a:ext>
              </a:extLst>
            </p:cNvPr>
            <p:cNvSpPr/>
            <p:nvPr/>
          </p:nvSpPr>
          <p:spPr bwMode="auto">
            <a:xfrm>
              <a:off x="3502124" y="3393730"/>
              <a:ext cx="720080" cy="720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E6AA27-6E7F-BE4D-8525-E535F7A4F98F}"/>
                </a:ext>
              </a:extLst>
            </p:cNvPr>
            <p:cNvSpPr txBox="1"/>
            <p:nvPr/>
          </p:nvSpPr>
          <p:spPr>
            <a:xfrm>
              <a:off x="3155217" y="1526388"/>
              <a:ext cx="1413893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Leader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C5ACA6-D67D-5F4C-A354-4D2F95DDC4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2107" y="3220704"/>
              <a:ext cx="1008009" cy="2367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0D7D5F-9233-494B-9A81-0ECA3F6CDA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39752" y="4005064"/>
              <a:ext cx="990364" cy="32484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3B26EDB-7BB5-2A44-94F6-4BD061B3EF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2107" y="3413209"/>
              <a:ext cx="1008009" cy="2367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3CFBE48-79D6-9B4D-8560-99C0D5BA1A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39752" y="3836622"/>
              <a:ext cx="990364" cy="32484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2748238-C1C5-1047-ADF3-E19C4FBDE699}"/>
              </a:ext>
            </a:extLst>
          </p:cNvPr>
          <p:cNvSpPr txBox="1"/>
          <p:nvPr/>
        </p:nvSpPr>
        <p:spPr>
          <a:xfrm>
            <a:off x="1809936" y="2128500"/>
            <a:ext cx="208823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solidFill>
                  <a:srgbClr val="C00000"/>
                </a:solidFill>
                <a:latin typeface="+mn-lt"/>
              </a:rPr>
              <a:t>Character Perceptions</a:t>
            </a:r>
            <a:endParaRPr lang="en-GB" sz="16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4C3EF4-DDC0-FC4B-A27D-1F80A2C37A2D}"/>
              </a:ext>
            </a:extLst>
          </p:cNvPr>
          <p:cNvCxnSpPr/>
          <p:nvPr/>
        </p:nvCxnSpPr>
        <p:spPr bwMode="auto">
          <a:xfrm flipV="1">
            <a:off x="1809936" y="3500960"/>
            <a:ext cx="0" cy="437722"/>
          </a:xfrm>
          <a:prstGeom prst="straightConnector1">
            <a:avLst/>
          </a:prstGeom>
          <a:solidFill>
            <a:schemeClr val="accent2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7B8D6F-06A3-D04A-B68B-080F8BB1738F}"/>
              </a:ext>
            </a:extLst>
          </p:cNvPr>
          <p:cNvCxnSpPr/>
          <p:nvPr/>
        </p:nvCxnSpPr>
        <p:spPr bwMode="auto">
          <a:xfrm flipV="1">
            <a:off x="1653526" y="3500960"/>
            <a:ext cx="0" cy="437722"/>
          </a:xfrm>
          <a:prstGeom prst="straightConnector1">
            <a:avLst/>
          </a:prstGeom>
          <a:solidFill>
            <a:schemeClr val="accent2"/>
          </a:solidFill>
          <a:ln w="317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10573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Dynamics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C9BCFDE-B6B5-0A4D-876B-B19EC2025B7C}"/>
              </a:ext>
            </a:extLst>
          </p:cNvPr>
          <p:cNvGrpSpPr/>
          <p:nvPr/>
        </p:nvGrpSpPr>
        <p:grpSpPr>
          <a:xfrm>
            <a:off x="6380911" y="1484785"/>
            <a:ext cx="3464611" cy="3816423"/>
            <a:chOff x="6380911" y="1484785"/>
            <a:chExt cx="3464611" cy="3816423"/>
          </a:xfrm>
        </p:grpSpPr>
        <p:sp>
          <p:nvSpPr>
            <p:cNvPr id="30" name="Pentagon 29">
              <a:extLst>
                <a:ext uri="{FF2B5EF4-FFF2-40B4-BE49-F238E27FC236}">
                  <a16:creationId xmlns:a16="http://schemas.microsoft.com/office/drawing/2014/main" id="{10F5D411-DE93-AF48-AA81-2C2CD4261E40}"/>
                </a:ext>
              </a:extLst>
            </p:cNvPr>
            <p:cNvSpPr/>
            <p:nvPr/>
          </p:nvSpPr>
          <p:spPr bwMode="auto">
            <a:xfrm>
              <a:off x="7208354" y="1484785"/>
              <a:ext cx="2637168" cy="492550"/>
            </a:xfrm>
            <a:prstGeom prst="homePlate">
              <a:avLst/>
            </a:prstGeom>
            <a:solidFill>
              <a:schemeClr val="tx2">
                <a:lumMod val="75000"/>
                <a:lumOff val="2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EBA90F-87D4-F04D-821F-0C8AC685A8C6}"/>
                </a:ext>
              </a:extLst>
            </p:cNvPr>
            <p:cNvGrpSpPr/>
            <p:nvPr/>
          </p:nvGrpSpPr>
          <p:grpSpPr>
            <a:xfrm>
              <a:off x="6380911" y="1526388"/>
              <a:ext cx="3313901" cy="3774820"/>
              <a:chOff x="6380911" y="1526388"/>
              <a:chExt cx="3313901" cy="3774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FF087E-A157-2442-84BD-B61BB8E3E7B5}"/>
                  </a:ext>
                </a:extLst>
              </p:cNvPr>
              <p:cNvGrpSpPr/>
              <p:nvPr/>
            </p:nvGrpSpPr>
            <p:grpSpPr>
              <a:xfrm>
                <a:off x="7544059" y="1526388"/>
                <a:ext cx="2150753" cy="3774820"/>
                <a:chOff x="7544059" y="1526388"/>
                <a:chExt cx="2150753" cy="377482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89B4DE-6008-904F-9B3E-CA026648382E}"/>
                    </a:ext>
                  </a:extLst>
                </p:cNvPr>
                <p:cNvSpPr txBox="1"/>
                <p:nvPr/>
              </p:nvSpPr>
              <p:spPr>
                <a:xfrm>
                  <a:off x="8107571" y="2965763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False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AEB79-8CA2-164E-BE64-7440AF55A7CC}"/>
                    </a:ext>
                  </a:extLst>
                </p:cNvPr>
                <p:cNvSpPr txBox="1"/>
                <p:nvPr/>
              </p:nvSpPr>
              <p:spPr>
                <a:xfrm>
                  <a:off x="8107571" y="2220328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True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62A7F67-999B-A342-BB30-E4DF92DE668B}"/>
                    </a:ext>
                  </a:extLst>
                </p:cNvPr>
                <p:cNvSpPr txBox="1"/>
                <p:nvPr/>
              </p:nvSpPr>
              <p:spPr>
                <a:xfrm>
                  <a:off x="8107571" y="4950343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False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20888C-A2B1-1A4A-9747-703A857B9E37}"/>
                    </a:ext>
                  </a:extLst>
                </p:cNvPr>
                <p:cNvSpPr txBox="1"/>
                <p:nvPr/>
              </p:nvSpPr>
              <p:spPr>
                <a:xfrm>
                  <a:off x="8107571" y="4190912"/>
                  <a:ext cx="1023731" cy="3508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2400" b="1" dirty="0">
                      <a:latin typeface="+mn-lt"/>
                    </a:rPr>
                    <a:t>True</a:t>
                  </a:r>
                  <a:endParaRPr lang="en-GB" sz="1600" b="1" dirty="0">
                    <a:latin typeface="+mn-lt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1E23732-079A-834F-87AE-B4B48A7C2243}"/>
                    </a:ext>
                  </a:extLst>
                </p:cNvPr>
                <p:cNvSpPr txBox="1"/>
                <p:nvPr/>
              </p:nvSpPr>
              <p:spPr>
                <a:xfrm>
                  <a:off x="7544059" y="1526388"/>
                  <a:ext cx="2150753" cy="4093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GB" sz="2800" dirty="0">
                      <a:solidFill>
                        <a:schemeClr val="bg1"/>
                      </a:solidFill>
                      <a:latin typeface="+mn-lt"/>
                    </a:rPr>
                    <a:t>Outcome</a:t>
                  </a:r>
                  <a:endParaRPr lang="en-GB" sz="18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D53CC7E-6BC6-864A-A5F8-BB8C5AA1D6C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380911" y="2454226"/>
                <a:ext cx="1585709" cy="657738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2E5D518-7E5F-D642-8318-3DE84C16A0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67411" y="4366345"/>
                <a:ext cx="1299209" cy="0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77E1EB2-0B10-224D-A864-1C75A4ABC5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96935" y="3143830"/>
                <a:ext cx="1369685" cy="1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5C4474B-8E30-6B44-B06E-38C58D97164A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 bwMode="auto">
              <a:xfrm>
                <a:off x="6526460" y="4366345"/>
                <a:ext cx="1440160" cy="691730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9F54819-6E64-8146-AD0F-451623B300D2}"/>
              </a:ext>
            </a:extLst>
          </p:cNvPr>
          <p:cNvGrpSpPr/>
          <p:nvPr/>
        </p:nvGrpSpPr>
        <p:grpSpPr>
          <a:xfrm>
            <a:off x="4366323" y="1484785"/>
            <a:ext cx="3096241" cy="3056992"/>
            <a:chOff x="4366323" y="1484785"/>
            <a:chExt cx="3096241" cy="3056992"/>
          </a:xfrm>
        </p:grpSpPr>
        <p:sp>
          <p:nvSpPr>
            <p:cNvPr id="29" name="Pentagon 28">
              <a:extLst>
                <a:ext uri="{FF2B5EF4-FFF2-40B4-BE49-F238E27FC236}">
                  <a16:creationId xmlns:a16="http://schemas.microsoft.com/office/drawing/2014/main" id="{A52ADCA3-4371-DF4C-9E2B-097146E5BD2B}"/>
                </a:ext>
              </a:extLst>
            </p:cNvPr>
            <p:cNvSpPr/>
            <p:nvPr/>
          </p:nvSpPr>
          <p:spPr bwMode="auto">
            <a:xfrm>
              <a:off x="4976106" y="1484785"/>
              <a:ext cx="2486458" cy="492550"/>
            </a:xfrm>
            <a:prstGeom prst="homePlate">
              <a:avLst/>
            </a:prstGeom>
            <a:solidFill>
              <a:schemeClr val="tx2">
                <a:lumMod val="90000"/>
                <a:lumOff val="10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F07EBEF-423A-EC41-8291-BF4BC9912929}"/>
                </a:ext>
              </a:extLst>
            </p:cNvPr>
            <p:cNvGrpSpPr/>
            <p:nvPr/>
          </p:nvGrpSpPr>
          <p:grpSpPr>
            <a:xfrm>
              <a:off x="5662364" y="2965763"/>
              <a:ext cx="864096" cy="1576014"/>
              <a:chOff x="5662364" y="2965763"/>
              <a:chExt cx="864096" cy="157601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9D98E4-C2E4-DF4E-B646-3B99828BC6BA}"/>
                  </a:ext>
                </a:extLst>
              </p:cNvPr>
              <p:cNvSpPr txBox="1"/>
              <p:nvPr/>
            </p:nvSpPr>
            <p:spPr>
              <a:xfrm>
                <a:off x="5662364" y="2965763"/>
                <a:ext cx="648072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Rely</a:t>
                </a:r>
                <a:endParaRPr lang="en-GB" sz="1600" b="1" dirty="0">
                  <a:latin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F48B2E-72AA-8047-8B45-5F3AF7C8D0C9}"/>
                  </a:ext>
                </a:extLst>
              </p:cNvPr>
              <p:cNvSpPr txBox="1"/>
              <p:nvPr/>
            </p:nvSpPr>
            <p:spPr>
              <a:xfrm>
                <a:off x="5662364" y="4190912"/>
                <a:ext cx="864096" cy="35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Verify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F5A06E-D53D-A34A-957B-3C333C9053DE}"/>
                </a:ext>
              </a:extLst>
            </p:cNvPr>
            <p:cNvSpPr txBox="1"/>
            <p:nvPr/>
          </p:nvSpPr>
          <p:spPr>
            <a:xfrm>
              <a:off x="5318303" y="1526388"/>
              <a:ext cx="1551219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Decision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89F8C9-573B-824D-B1A2-841A6CA494A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66323" y="3141195"/>
              <a:ext cx="1224033" cy="359765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24D4D5D-0D34-D84F-84DA-FD434DD47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6323" y="3938682"/>
              <a:ext cx="1224033" cy="43656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63B915-31B1-2C4B-90ED-F6E5988EE9F6}"/>
              </a:ext>
            </a:extLst>
          </p:cNvPr>
          <p:cNvGrpSpPr/>
          <p:nvPr/>
        </p:nvGrpSpPr>
        <p:grpSpPr>
          <a:xfrm>
            <a:off x="2422107" y="1484785"/>
            <a:ext cx="2880217" cy="2845123"/>
            <a:chOff x="2422107" y="1484785"/>
            <a:chExt cx="2880217" cy="2845123"/>
          </a:xfrm>
        </p:grpSpPr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081C9E78-FB44-994E-80EB-AFEE955FB1AE}"/>
                </a:ext>
              </a:extLst>
            </p:cNvPr>
            <p:cNvSpPr/>
            <p:nvPr/>
          </p:nvSpPr>
          <p:spPr bwMode="auto">
            <a:xfrm>
              <a:off x="2815866" y="1484785"/>
              <a:ext cx="2486458" cy="49255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376AFF-31EC-1843-8BDB-961C31696CA8}"/>
                </a:ext>
              </a:extLst>
            </p:cNvPr>
            <p:cNvSpPr/>
            <p:nvPr/>
          </p:nvSpPr>
          <p:spPr bwMode="auto">
            <a:xfrm>
              <a:off x="3502124" y="3393730"/>
              <a:ext cx="720080" cy="7200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9F6F3-0367-AB4F-98F3-8E14D2474A18}"/>
                </a:ext>
              </a:extLst>
            </p:cNvPr>
            <p:cNvSpPr txBox="1"/>
            <p:nvPr/>
          </p:nvSpPr>
          <p:spPr>
            <a:xfrm>
              <a:off x="3155217" y="1526388"/>
              <a:ext cx="1413893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Leader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5674AE-421D-CD44-AB38-70C4E4F065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2107" y="3220704"/>
              <a:ext cx="1008009" cy="23679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3F694D-49C8-834D-A660-3FCA39EB5B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39752" y="4005064"/>
              <a:ext cx="990364" cy="324844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00497D-2494-4241-A87D-0ED950F3C4E6}"/>
              </a:ext>
            </a:extLst>
          </p:cNvPr>
          <p:cNvGrpSpPr/>
          <p:nvPr/>
        </p:nvGrpSpPr>
        <p:grpSpPr>
          <a:xfrm>
            <a:off x="583618" y="1484785"/>
            <a:ext cx="2486458" cy="3349105"/>
            <a:chOff x="583618" y="1484785"/>
            <a:chExt cx="2486458" cy="3349105"/>
          </a:xfrm>
        </p:grpSpPr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527E6466-99C3-D349-8A1D-BE3C9968162A}"/>
                </a:ext>
              </a:extLst>
            </p:cNvPr>
            <p:cNvSpPr/>
            <p:nvPr/>
          </p:nvSpPr>
          <p:spPr bwMode="auto">
            <a:xfrm>
              <a:off x="583618" y="1484785"/>
              <a:ext cx="2486458" cy="492550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15D0E7-C9B5-2E4A-8610-683E62EE3628}"/>
                </a:ext>
              </a:extLst>
            </p:cNvPr>
            <p:cNvGrpSpPr/>
            <p:nvPr/>
          </p:nvGrpSpPr>
          <p:grpSpPr>
            <a:xfrm>
              <a:off x="1197868" y="2673650"/>
              <a:ext cx="1080120" cy="2160240"/>
              <a:chOff x="1557908" y="2348880"/>
              <a:chExt cx="1080120" cy="216024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76F0263-6CC1-2840-A97F-32D44C2CA859}"/>
                  </a:ext>
                </a:extLst>
              </p:cNvPr>
              <p:cNvSpPr/>
              <p:nvPr/>
            </p:nvSpPr>
            <p:spPr bwMode="auto">
              <a:xfrm>
                <a:off x="1845940" y="2542389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892FFB-6CA6-254C-A71B-BB2CF85F881E}"/>
                  </a:ext>
                </a:extLst>
              </p:cNvPr>
              <p:cNvSpPr/>
              <p:nvPr/>
            </p:nvSpPr>
            <p:spPr bwMode="auto">
              <a:xfrm>
                <a:off x="1845940" y="3767538"/>
                <a:ext cx="504056" cy="504056"/>
              </a:xfrm>
              <a:prstGeom prst="ellipse">
                <a:avLst/>
              </a:prstGeom>
              <a:solidFill>
                <a:schemeClr val="bg2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16" name="Double Bracket 15">
                <a:extLst>
                  <a:ext uri="{FF2B5EF4-FFF2-40B4-BE49-F238E27FC236}">
                    <a16:creationId xmlns:a16="http://schemas.microsoft.com/office/drawing/2014/main" id="{974972B0-DD18-F647-9EE3-F7FD3CECA6C0}"/>
                  </a:ext>
                </a:extLst>
              </p:cNvPr>
              <p:cNvSpPr/>
              <p:nvPr/>
            </p:nvSpPr>
            <p:spPr bwMode="auto">
              <a:xfrm>
                <a:off x="1557908" y="2348880"/>
                <a:ext cx="1080120" cy="2160240"/>
              </a:xfrm>
              <a:prstGeom prst="bracketPair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GB" sz="3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U Passata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312C55-6DD5-8740-8E98-7FA5AAED7CAC}"/>
                </a:ext>
              </a:extLst>
            </p:cNvPr>
            <p:cNvSpPr txBox="1"/>
            <p:nvPr/>
          </p:nvSpPr>
          <p:spPr>
            <a:xfrm>
              <a:off x="1226367" y="1526388"/>
              <a:ext cx="1023122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dirty="0">
                  <a:solidFill>
                    <a:schemeClr val="bg1"/>
                  </a:solidFill>
                  <a:latin typeface="+mn-lt"/>
                </a:rPr>
                <a:t>Team</a:t>
              </a:r>
              <a:endParaRPr lang="en-GB" sz="18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E3F5E71-522E-3048-95BA-038DC215AED2}"/>
              </a:ext>
            </a:extLst>
          </p:cNvPr>
          <p:cNvSpPr/>
          <p:nvPr/>
        </p:nvSpPr>
        <p:spPr bwMode="auto">
          <a:xfrm>
            <a:off x="909836" y="2454226"/>
            <a:ext cx="3888432" cy="2603849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1" i="0" u="none" strike="noStrike" cap="none" normalizeH="0" baseline="0" dirty="0">
              <a:solidFill>
                <a:srgbClr val="C00000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7D655-C0FE-4446-8D62-F7DDB9A95F5E}"/>
              </a:ext>
            </a:extLst>
          </p:cNvPr>
          <p:cNvSpPr txBox="1"/>
          <p:nvPr/>
        </p:nvSpPr>
        <p:spPr>
          <a:xfrm>
            <a:off x="1809936" y="2128500"/>
            <a:ext cx="2088232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000" b="1" dirty="0">
                <a:solidFill>
                  <a:srgbClr val="C00000"/>
                </a:solidFill>
                <a:latin typeface="+mn-lt"/>
              </a:rPr>
              <a:t>Cohesion</a:t>
            </a:r>
            <a:endParaRPr lang="en-GB" sz="1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C0377DC-3B83-CF48-A57D-D1A0D97CD2D1}"/>
              </a:ext>
            </a:extLst>
          </p:cNvPr>
          <p:cNvSpPr/>
          <p:nvPr/>
        </p:nvSpPr>
        <p:spPr bwMode="auto">
          <a:xfrm rot="14101044">
            <a:off x="2638347" y="5211451"/>
            <a:ext cx="432048" cy="432048"/>
          </a:xfrm>
          <a:prstGeom prst="arc">
            <a:avLst>
              <a:gd name="adj1" fmla="val 1063451"/>
              <a:gd name="adj2" fmla="val 20004610"/>
            </a:avLst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11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rhus BSS PowerPoint" id="{C5640A60-6D04-A944-96B3-F11C557F955B}" vid="{AE0F15DE-A253-FF4E-AED4-ADEC522F9FC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BSS 16:9</Template>
  <TotalTime>0</TotalTime>
  <Words>471</Words>
  <Application>Microsoft Macintosh PowerPoint</Application>
  <PresentationFormat>Custom</PresentationFormat>
  <Paragraphs>98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Wingdings</vt:lpstr>
      <vt:lpstr>Georgia</vt:lpstr>
      <vt:lpstr>AU Passata</vt:lpstr>
      <vt:lpstr>AU Passata Light</vt:lpstr>
      <vt:lpstr>BSS 16:9</vt:lpstr>
      <vt:lpstr>Simon Karg</vt:lpstr>
      <vt:lpstr>Turning the Blind Eye Dynamics Of Leadership and Team behaviour in  Ethical Decision making</vt:lpstr>
      <vt:lpstr>The Role of Leaders in moral behavior Contrasting positions</vt:lpstr>
      <vt:lpstr>When do leaders turn the blind eye?</vt:lpstr>
      <vt:lpstr>PowerPoint Presentation</vt:lpstr>
      <vt:lpstr>The Corruption Leadership Game</vt:lpstr>
      <vt:lpstr>Factors influencing Dynamics</vt:lpstr>
      <vt:lpstr>Factors influencing Dynamics</vt:lpstr>
      <vt:lpstr>Factors influencing Dynamics</vt:lpstr>
      <vt:lpstr>Hypotheses</vt:lpstr>
      <vt:lpstr>Hyotheses (cont)</vt:lpstr>
      <vt:lpstr>Three Methodological Approaches</vt:lpstr>
      <vt:lpstr>Simulations</vt:lpstr>
      <vt:lpstr>Weisel &amp; Shalvi (2015)</vt:lpstr>
      <vt:lpstr>Levine,  BittErly,  Cohen,  Schweitzer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Tobias Karg</dc:creator>
  <cp:lastModifiedBy/>
  <cp:revision>1</cp:revision>
  <dcterms:created xsi:type="dcterms:W3CDTF">2018-12-10T13:51:17Z</dcterms:created>
  <dcterms:modified xsi:type="dcterms:W3CDTF">2019-03-15T09:42:33Z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636728552837099408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